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2" r:id="rId2"/>
    <p:sldId id="283" r:id="rId3"/>
    <p:sldId id="301" r:id="rId4"/>
    <p:sldId id="340" r:id="rId5"/>
    <p:sldId id="341" r:id="rId6"/>
    <p:sldId id="342" r:id="rId7"/>
    <p:sldId id="343" r:id="rId8"/>
    <p:sldId id="344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04" r:id="rId18"/>
    <p:sldId id="347" r:id="rId19"/>
    <p:sldId id="348" r:id="rId20"/>
    <p:sldId id="349" r:id="rId21"/>
    <p:sldId id="361" r:id="rId22"/>
    <p:sldId id="362" r:id="rId23"/>
    <p:sldId id="309" r:id="rId24"/>
    <p:sldId id="307" r:id="rId25"/>
    <p:sldId id="269" r:id="rId26"/>
    <p:sldId id="314" r:id="rId27"/>
    <p:sldId id="263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6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8622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1C71F-A66E-4F00-A635-E701DB4E893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2E61F-1E49-44A4-A858-A0080BCF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5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D6D64-020D-4DE9-B245-6FC82D6A6A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1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make much more use of the floor, instead of putting things on the floor or hang items at ceilings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2E61F-1E49-44A4-A858-A0080BCF74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28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40319-8488-4EEB-9ABF-5D91E1ABE48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0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8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0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4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65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072" y="6360007"/>
            <a:ext cx="2776728" cy="3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2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C249A-1270-4563-B613-9ADFEA9D21A4}" type="datetimeFigureOut">
              <a:rPr lang="en-US" smtClean="0"/>
              <a:t>5/2/2018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A2D83-567E-4E14-8E82-40B6BBCA2F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tiff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017"/>
            <a:ext cx="12192000" cy="620312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376147" y="3691957"/>
            <a:ext cx="5100626" cy="737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Luminous flooring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147" y="425140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unique new way to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interact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 people</a:t>
            </a:r>
          </a:p>
        </p:txBody>
      </p:sp>
    </p:spTree>
    <p:extLst>
      <p:ext uri="{BB962C8B-B14F-4D97-AF65-F5344CB8AC3E}">
        <p14:creationId xmlns:p14="http://schemas.microsoft.com/office/powerpoint/2010/main" val="106456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82B4-87BB-4446-A84B-BF3000C2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In-store promotions</a:t>
            </a:r>
          </a:p>
        </p:txBody>
      </p:sp>
      <p:pic>
        <p:nvPicPr>
          <p:cNvPr id="4" name="Image 6">
            <a:extLst>
              <a:ext uri="{FF2B5EF4-FFF2-40B4-BE49-F238E27FC236}">
                <a16:creationId xmlns:a16="http://schemas.microsoft.com/office/drawing/2014/main" id="{9D3D4943-71E7-4F2C-89DE-D2B764E292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0"/>
          <a:stretch/>
        </p:blipFill>
        <p:spPr>
          <a:xfrm>
            <a:off x="5875020" y="608393"/>
            <a:ext cx="5577840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1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3A5A5-B99D-4029-85BB-29B81C36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In-store advertisement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B45A0A0-38C2-4AFD-A719-D539A6EAB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80" y="1372324"/>
            <a:ext cx="6904660" cy="47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2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82B4-87BB-4446-A84B-BF3000C2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Shopping mall – commercial wayfinding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D8731-0086-4415-A1CD-64F3F5FC4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34" y="1368139"/>
            <a:ext cx="7672746" cy="482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3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5AEF-4EB9-48DB-BC8C-3666A94C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 spaces – announcement, crowd control, wayfinding, promotions, advertisement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F5CF2-7C4B-4D4E-BF2D-DB08269272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0" y="1597084"/>
            <a:ext cx="6500139" cy="461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80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178" y="192427"/>
            <a:ext cx="8298287" cy="1057534"/>
          </a:xfrm>
        </p:spPr>
        <p:txBody>
          <a:bodyPr anchor="t" anchorCtr="0">
            <a:normAutofit/>
          </a:bodyPr>
          <a:lstStyle/>
          <a:p>
            <a:r>
              <a:rPr lang="en-US" sz="2800" dirty="0"/>
              <a:t>Flooring offers a great opportunity to display messages and animations</a:t>
            </a:r>
          </a:p>
        </p:txBody>
      </p:sp>
      <p:pic>
        <p:nvPicPr>
          <p:cNvPr id="13" name="AP_Fuse_2014 + Fields_9515-6218.png">
            <a:extLst>
              <a:ext uri="{FF2B5EF4-FFF2-40B4-BE49-F238E27FC236}">
                <a16:creationId xmlns:a16="http://schemas.microsoft.com/office/drawing/2014/main" id="{938441DA-E919-4592-92B3-03F38ACED8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3345" y="1349094"/>
            <a:ext cx="931003" cy="2287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_DSC1963.jpg">
            <a:extLst>
              <a:ext uri="{FF2B5EF4-FFF2-40B4-BE49-F238E27FC236}">
                <a16:creationId xmlns:a16="http://schemas.microsoft.com/office/drawing/2014/main" id="{034F82F6-C469-495C-AEBF-E6E0707CD4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7127" y="1349094"/>
            <a:ext cx="1668946" cy="2287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Tarkett∏nanigutierrez_01.jpg">
            <a:extLst>
              <a:ext uri="{FF2B5EF4-FFF2-40B4-BE49-F238E27FC236}">
                <a16:creationId xmlns:a16="http://schemas.microsoft.com/office/drawing/2014/main" id="{73711995-3B1C-4159-8F69-3EABF7FC07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1" y="1349094"/>
            <a:ext cx="3606538" cy="2279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DF959859-FF10-4CA8-BAE1-1E6FC240DC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4954" y="1349094"/>
            <a:ext cx="2321566" cy="22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50">
            <a:extLst>
              <a:ext uri="{FF2B5EF4-FFF2-40B4-BE49-F238E27FC236}">
                <a16:creationId xmlns:a16="http://schemas.microsoft.com/office/drawing/2014/main" id="{99CE9917-C391-4DAA-B7BB-A090D4CDF4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931" y="4194941"/>
            <a:ext cx="1975161" cy="1850464"/>
          </a:xfrm>
          <a:prstGeom prst="rect">
            <a:avLst/>
          </a:prstGeom>
        </p:spPr>
      </p:pic>
      <p:pic>
        <p:nvPicPr>
          <p:cNvPr id="18" name="Image 51">
            <a:extLst>
              <a:ext uri="{FF2B5EF4-FFF2-40B4-BE49-F238E27FC236}">
                <a16:creationId xmlns:a16="http://schemas.microsoft.com/office/drawing/2014/main" id="{8D8AFCBF-94C9-4DD1-B84B-54BD774655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3425" y="4194941"/>
            <a:ext cx="1659795" cy="1854898"/>
          </a:xfrm>
          <a:prstGeom prst="rect">
            <a:avLst/>
          </a:prstGeom>
        </p:spPr>
      </p:pic>
      <p:pic>
        <p:nvPicPr>
          <p:cNvPr id="19" name="Image 53">
            <a:extLst>
              <a:ext uri="{FF2B5EF4-FFF2-40B4-BE49-F238E27FC236}">
                <a16:creationId xmlns:a16="http://schemas.microsoft.com/office/drawing/2014/main" id="{69E28101-DA87-42F8-97F2-B2A519FB1DF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45" y="4194942"/>
            <a:ext cx="1663075" cy="1850464"/>
          </a:xfrm>
          <a:prstGeom prst="rect">
            <a:avLst/>
          </a:prstGeom>
        </p:spPr>
      </p:pic>
      <p:pic>
        <p:nvPicPr>
          <p:cNvPr id="20" name="Image 54">
            <a:extLst>
              <a:ext uri="{FF2B5EF4-FFF2-40B4-BE49-F238E27FC236}">
                <a16:creationId xmlns:a16="http://schemas.microsoft.com/office/drawing/2014/main" id="{7D44FEE1-F11A-4140-A25B-10677FE8F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8752" y="4194941"/>
            <a:ext cx="3284847" cy="185046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C07BFBA-DDB9-4942-AF34-04EBD65ADF87}"/>
              </a:ext>
            </a:extLst>
          </p:cNvPr>
          <p:cNvSpPr/>
          <p:nvPr/>
        </p:nvSpPr>
        <p:spPr>
          <a:xfrm>
            <a:off x="1773345" y="3782816"/>
            <a:ext cx="8709875" cy="266128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fr-FR" sz="1400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46418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0">
            <a:extLst>
              <a:ext uri="{FF2B5EF4-FFF2-40B4-BE49-F238E27FC236}">
                <a16:creationId xmlns:a16="http://schemas.microsoft.com/office/drawing/2014/main" id="{7196CF60-444C-4524-8558-5A10E378AA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4"/>
          <a:stretch/>
        </p:blipFill>
        <p:spPr>
          <a:xfrm>
            <a:off x="6169715" y="1715386"/>
            <a:ext cx="3151441" cy="1993649"/>
          </a:xfrm>
          <a:prstGeom prst="rect">
            <a:avLst/>
          </a:prstGeom>
        </p:spPr>
      </p:pic>
      <p:pic>
        <p:nvPicPr>
          <p:cNvPr id="16" name="Image 3">
            <a:extLst>
              <a:ext uri="{FF2B5EF4-FFF2-40B4-BE49-F238E27FC236}">
                <a16:creationId xmlns:a16="http://schemas.microsoft.com/office/drawing/2014/main" id="{E3DB120E-0F81-4DD3-91BE-42609648CE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0079" y="4184728"/>
            <a:ext cx="3151441" cy="2181842"/>
          </a:xfrm>
          <a:prstGeom prst="rect">
            <a:avLst/>
          </a:prstGeom>
        </p:spPr>
      </p:pic>
      <p:pic>
        <p:nvPicPr>
          <p:cNvPr id="17" name="Image 5">
            <a:extLst>
              <a:ext uri="{FF2B5EF4-FFF2-40B4-BE49-F238E27FC236}">
                <a16:creationId xmlns:a16="http://schemas.microsoft.com/office/drawing/2014/main" id="{576AF2B2-6719-43EA-8935-1DDAB79CAE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715" y="4372098"/>
            <a:ext cx="3151441" cy="18071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3784BDB-7633-4E75-8CF6-C48A2E343430}"/>
              </a:ext>
            </a:extLst>
          </p:cNvPr>
          <p:cNvSpPr/>
          <p:nvPr/>
        </p:nvSpPr>
        <p:spPr>
          <a:xfrm>
            <a:off x="2300079" y="1175385"/>
            <a:ext cx="3151441" cy="54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fr-FR" sz="1400" dirty="0"/>
              <a:t>At the entrance of a venue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ED2838-B413-4750-96CD-A7EF4B5B6533}"/>
              </a:ext>
            </a:extLst>
          </p:cNvPr>
          <p:cNvSpPr/>
          <p:nvPr/>
        </p:nvSpPr>
        <p:spPr>
          <a:xfrm>
            <a:off x="6169715" y="3997359"/>
            <a:ext cx="3151441" cy="374739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US" sz="1400" dirty="0"/>
              <a:t>For guiding purposes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07F408-EACD-4E3B-BF62-3EEDC4E7C79C}"/>
              </a:ext>
            </a:extLst>
          </p:cNvPr>
          <p:cNvSpPr/>
          <p:nvPr/>
        </p:nvSpPr>
        <p:spPr>
          <a:xfrm>
            <a:off x="6169715" y="1175385"/>
            <a:ext cx="3151441" cy="54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US" sz="1400" dirty="0"/>
              <a:t>To attract attention of visitors looking </a:t>
            </a:r>
            <a:br>
              <a:rPr lang="en-US" sz="1400" dirty="0"/>
            </a:br>
            <a:r>
              <a:rPr lang="en-US" sz="1400" dirty="0"/>
              <a:t>at their smartphones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26B37D-77DC-4147-99D7-A9F8FC14A7A4}"/>
              </a:ext>
            </a:extLst>
          </p:cNvPr>
          <p:cNvSpPr/>
          <p:nvPr/>
        </p:nvSpPr>
        <p:spPr>
          <a:xfrm>
            <a:off x="2300079" y="3644728"/>
            <a:ext cx="3151441" cy="540000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algn="ctr"/>
            <a:r>
              <a:rPr lang="en-US" sz="1400" dirty="0"/>
              <a:t>In locations where floor</a:t>
            </a:r>
            <a:br>
              <a:rPr lang="en-US" sz="1400" dirty="0"/>
            </a:br>
            <a:r>
              <a:rPr lang="en-US" sz="1400" dirty="0"/>
              <a:t>is naturally overlooked</a:t>
            </a:r>
          </a:p>
        </p:txBody>
      </p:sp>
      <p:pic>
        <p:nvPicPr>
          <p:cNvPr id="22" name="Image 6">
            <a:extLst>
              <a:ext uri="{FF2B5EF4-FFF2-40B4-BE49-F238E27FC236}">
                <a16:creationId xmlns:a16="http://schemas.microsoft.com/office/drawing/2014/main" id="{4D370A9F-AA33-4095-969D-458BA46DD5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25627" y="989836"/>
            <a:ext cx="1700342" cy="315144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3454D40B-5D01-486D-B23E-EF449054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10259"/>
          </a:xfrm>
        </p:spPr>
        <p:txBody>
          <a:bodyPr>
            <a:normAutofit/>
          </a:bodyPr>
          <a:lstStyle/>
          <a:p>
            <a:r>
              <a:rPr lang="en-US" sz="2800" dirty="0"/>
              <a:t>Floor is a fantastic location to communicate</a:t>
            </a:r>
          </a:p>
        </p:txBody>
      </p:sp>
    </p:spTree>
    <p:extLst>
      <p:ext uri="{BB962C8B-B14F-4D97-AF65-F5344CB8AC3E}">
        <p14:creationId xmlns:p14="http://schemas.microsoft.com/office/powerpoint/2010/main" val="1790272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772" y="-145238"/>
            <a:ext cx="10515600" cy="1325563"/>
          </a:xfrm>
        </p:spPr>
        <p:txBody>
          <a:bodyPr/>
          <a:lstStyle/>
          <a:p>
            <a:r>
              <a:rPr lang="en-US" dirty="0"/>
              <a:t>Existing solutions show several drawbacks</a:t>
            </a:r>
          </a:p>
        </p:txBody>
      </p:sp>
      <p:pic>
        <p:nvPicPr>
          <p:cNvPr id="8" name="Image 15">
            <a:extLst>
              <a:ext uri="{FF2B5EF4-FFF2-40B4-BE49-F238E27FC236}">
                <a16:creationId xmlns:a16="http://schemas.microsoft.com/office/drawing/2014/main" id="{D7A98538-9BD2-4A04-B9AF-8076C4475D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06575" y="1522544"/>
            <a:ext cx="4163970" cy="31229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5BBD29-1ADC-4501-B878-AFB5F7AE1AB2}"/>
              </a:ext>
            </a:extLst>
          </p:cNvPr>
          <p:cNvSpPr/>
          <p:nvPr/>
        </p:nvSpPr>
        <p:spPr>
          <a:xfrm>
            <a:off x="2152651" y="5170747"/>
            <a:ext cx="5093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Projectors</a:t>
            </a:r>
          </a:p>
          <a:p>
            <a:r>
              <a:rPr lang="en-US" sz="1400" dirty="0"/>
              <a:t>- project the light on the floor surface</a:t>
            </a:r>
          </a:p>
          <a:p>
            <a:r>
              <a:rPr lang="en-US" sz="1400" dirty="0"/>
              <a:t>- create shades hiding the content when there is traffic</a:t>
            </a:r>
          </a:p>
          <a:p>
            <a:r>
              <a:rPr lang="en-US" sz="1400" dirty="0"/>
              <a:t>- are not bright enough in spaces with high ambient light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3841EA-11DA-489D-86CF-47393E06D3FF}"/>
              </a:ext>
            </a:extLst>
          </p:cNvPr>
          <p:cNvSpPr/>
          <p:nvPr/>
        </p:nvSpPr>
        <p:spPr>
          <a:xfrm>
            <a:off x="7127073" y="5170747"/>
            <a:ext cx="28266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Stickers</a:t>
            </a:r>
          </a:p>
          <a:p>
            <a:r>
              <a:rPr lang="en-US" sz="1400" dirty="0"/>
              <a:t>- show only a static message</a:t>
            </a:r>
          </a:p>
          <a:p>
            <a:r>
              <a:rPr lang="en-US" sz="1400" dirty="0"/>
              <a:t>- get soiled quickly</a:t>
            </a:r>
          </a:p>
          <a:p>
            <a:r>
              <a:rPr lang="en-US" sz="1400" dirty="0"/>
              <a:t>- can damage the flooring</a:t>
            </a:r>
          </a:p>
        </p:txBody>
      </p:sp>
      <p:pic>
        <p:nvPicPr>
          <p:cNvPr id="11" name="Image 23">
            <a:extLst>
              <a:ext uri="{FF2B5EF4-FFF2-40B4-BE49-F238E27FC236}">
                <a16:creationId xmlns:a16="http://schemas.microsoft.com/office/drawing/2014/main" id="{2C6BE26A-A493-43E1-8B68-976C1602D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0" y="1002047"/>
            <a:ext cx="4910914" cy="41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21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product portfolio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317" y="2148289"/>
            <a:ext cx="5811345" cy="289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23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7A7E84B-2C23-4D37-9489-CADED8842166}"/>
              </a:ext>
            </a:extLst>
          </p:cNvPr>
          <p:cNvSpPr/>
          <p:nvPr/>
        </p:nvSpPr>
        <p:spPr>
          <a:xfrm>
            <a:off x="1963273" y="1319573"/>
            <a:ext cx="7784473" cy="19615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LC Grid: our dynamic solution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A49C6D-384E-43F2-8100-103D485A3FFE}"/>
              </a:ext>
            </a:extLst>
          </p:cNvPr>
          <p:cNvSpPr/>
          <p:nvPr/>
        </p:nvSpPr>
        <p:spPr>
          <a:xfrm>
            <a:off x="2164160" y="1372783"/>
            <a:ext cx="2703325" cy="3575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1219140">
              <a:defRPr/>
            </a:pPr>
            <a:r>
              <a:rPr lang="en-US" sz="1351" dirty="0">
                <a:solidFill>
                  <a:prstClr val="black"/>
                </a:solidFill>
                <a:latin typeface="Calibri" panose="020F0502020204030204"/>
              </a:rPr>
              <a:t>LC Grid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27A8648-D911-4C29-A040-8F43E2A49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160" y="1667322"/>
            <a:ext cx="2703325" cy="135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E84A16-A4FA-4687-B667-C6E80C8AD5D1}"/>
              </a:ext>
            </a:extLst>
          </p:cNvPr>
          <p:cNvSpPr/>
          <p:nvPr/>
        </p:nvSpPr>
        <p:spPr>
          <a:xfrm>
            <a:off x="4867484" y="1612208"/>
            <a:ext cx="48802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424242"/>
                </a:solidFill>
                <a:latin typeface="centrale_sans"/>
              </a:rPr>
              <a:t>Super-thin LED panel:12 mm</a:t>
            </a:r>
          </a:p>
          <a:p>
            <a:pPr marL="285744" indent="-285744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424242"/>
                </a:solidFill>
                <a:latin typeface="centrale_sans"/>
              </a:rPr>
              <a:t>LED-lit area:  3 available sizes: 20 x 80 cm, 20 x 20 cm and 40 x 40 cm</a:t>
            </a:r>
          </a:p>
          <a:p>
            <a:pPr marL="285744" indent="-285744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424242"/>
                </a:solidFill>
                <a:latin typeface="centrale_sans"/>
              </a:rPr>
              <a:t>Dynamic text and images</a:t>
            </a:r>
          </a:p>
          <a:p>
            <a:pPr marL="285744" indent="-285744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424242"/>
                </a:solidFill>
                <a:latin typeface="centrale_sans"/>
              </a:rPr>
              <a:t>Web based content manager to be used with tablet, laptop or pc</a:t>
            </a:r>
          </a:p>
          <a:p>
            <a:pPr marL="285744" indent="-285744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rgbClr val="424242"/>
                </a:solidFill>
                <a:latin typeface="centrale_sans"/>
              </a:rPr>
              <a:t>Stackable to create a larger lit area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8A60C8F-5509-4B6B-806F-CDC74D76B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34" y="3703590"/>
            <a:ext cx="2025748" cy="13499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661514E-6EA8-470F-8B7D-175E7BB4F176}"/>
              </a:ext>
            </a:extLst>
          </p:cNvPr>
          <p:cNvSpPr/>
          <p:nvPr/>
        </p:nvSpPr>
        <p:spPr>
          <a:xfrm>
            <a:off x="2070849" y="5074949"/>
            <a:ext cx="31824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Accessible wireless via web browser</a:t>
            </a:r>
            <a:br>
              <a:rPr lang="en-US" sz="1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(PC, Tablet, Smartphone)</a:t>
            </a:r>
          </a:p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Instantly check the content on the floor</a:t>
            </a:r>
          </a:p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Address each (segment of) panel individually</a:t>
            </a:r>
          </a:p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Create playlists, schedule content</a:t>
            </a:r>
          </a:p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Upload images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CCB17C-5FE7-41FE-858F-E7549BEF99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035" y="3698406"/>
            <a:ext cx="2001412" cy="135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4DF31A5-FD7A-4413-A19F-6BCBD8298C3C}"/>
              </a:ext>
            </a:extLst>
          </p:cNvPr>
          <p:cNvSpPr/>
          <p:nvPr/>
        </p:nvSpPr>
        <p:spPr>
          <a:xfrm>
            <a:off x="5454208" y="5074949"/>
            <a:ext cx="243658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Refresh content remotely </a:t>
            </a:r>
          </a:p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Broadcast to multiple sites</a:t>
            </a:r>
          </a:p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Remote troubleshooting and diagnosis </a:t>
            </a:r>
          </a:p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Seamless updates</a:t>
            </a:r>
          </a:p>
          <a:p>
            <a:pPr marL="171446" indent="-171446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Safe communication thru cloud server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F81F9-421A-409B-B67C-470E6A22A7F7}"/>
              </a:ext>
            </a:extLst>
          </p:cNvPr>
          <p:cNvSpPr txBox="1"/>
          <p:nvPr/>
        </p:nvSpPr>
        <p:spPr>
          <a:xfrm>
            <a:off x="2122224" y="3312870"/>
            <a:ext cx="202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Content Manager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A379C-E232-4DCC-9EE9-04AFCC755B74}"/>
              </a:ext>
            </a:extLst>
          </p:cNvPr>
          <p:cNvSpPr txBox="1"/>
          <p:nvPr/>
        </p:nvSpPr>
        <p:spPr>
          <a:xfrm>
            <a:off x="5454208" y="3305079"/>
            <a:ext cx="299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Cloud connection (optional)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99475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DA242D-6AED-4754-B4E8-4D8F04F4FEDC}"/>
              </a:ext>
            </a:extLst>
          </p:cNvPr>
          <p:cNvSpPr/>
          <p:nvPr/>
        </p:nvSpPr>
        <p:spPr>
          <a:xfrm>
            <a:off x="1963273" y="1319573"/>
            <a:ext cx="7784473" cy="196151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LC Symbol: our smallest solution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5908" y="4824897"/>
            <a:ext cx="281935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LC Symbol custom icon or logo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Ultra-thin LED panel: 5 mm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LED-lit area: 20 x 20 cm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Custom designed static logos and icons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Color filter and fading effect optional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Stackable to create larger uninterrupted surface</a:t>
            </a:r>
            <a:endParaRPr lang="en-US" sz="10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0968" y="4824897"/>
            <a:ext cx="220976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40">
              <a:lnSpc>
                <a:spcPct val="150000"/>
              </a:lnSpc>
              <a:defRPr/>
            </a:pPr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LC Symbol pre-defined icon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Ultra-thin LED panel: 5 mm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LED-lit area: 20 x 20 cm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Static icons: choose from our list</a:t>
            </a:r>
            <a:br>
              <a:rPr lang="en-US" sz="10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(see LC Symbol datasheet)</a:t>
            </a:r>
          </a:p>
          <a:p>
            <a:pPr marL="128585" indent="-128585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Fading effect optional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651" y="3677528"/>
            <a:ext cx="1170063" cy="111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081" y="3677528"/>
            <a:ext cx="1602377" cy="11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AD234-E34E-4D26-BABA-251B36196CA2}"/>
              </a:ext>
            </a:extLst>
          </p:cNvPr>
          <p:cNvSpPr txBox="1"/>
          <p:nvPr/>
        </p:nvSpPr>
        <p:spPr>
          <a:xfrm>
            <a:off x="4995260" y="1540499"/>
            <a:ext cx="27033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Fixed content</a:t>
            </a:r>
          </a:p>
          <a:p>
            <a:pPr marL="214308" indent="-214308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White LEDs</a:t>
            </a:r>
          </a:p>
          <a:p>
            <a:pPr marL="214308" indent="-214308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Color filter and fading effect optional</a:t>
            </a:r>
          </a:p>
          <a:p>
            <a:pPr marL="214308" indent="-214308" defTabSz="121914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Calibri" panose="020F0502020204030204"/>
              </a:rPr>
              <a:t>Stackable to create larger surfaces</a:t>
            </a:r>
          </a:p>
          <a:p>
            <a:pPr marL="214308" indent="-214308" defTabSz="1219140">
              <a:lnSpc>
                <a:spcPct val="150000"/>
              </a:lnSpc>
              <a:buFontTx/>
              <a:buChar char="-"/>
              <a:defRPr/>
            </a:pP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7900AC-3C79-418C-8A34-D8F066E32609}"/>
              </a:ext>
            </a:extLst>
          </p:cNvPr>
          <p:cNvSpPr/>
          <p:nvPr/>
        </p:nvSpPr>
        <p:spPr>
          <a:xfrm>
            <a:off x="2164160" y="1372783"/>
            <a:ext cx="2703325" cy="278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1219140">
              <a:defRPr/>
            </a:pPr>
            <a:r>
              <a:rPr lang="en-US" sz="1351" dirty="0">
                <a:solidFill>
                  <a:prstClr val="black"/>
                </a:solidFill>
                <a:latin typeface="Calibri" panose="020F0502020204030204"/>
              </a:rPr>
              <a:t>LC Symbol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884E7-3BC4-4668-B351-BB6FE3DDA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159" y="1667867"/>
            <a:ext cx="270714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4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Luminous flooring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 dirty="0"/>
              <a:t>We believe a </a:t>
            </a:r>
            <a:r>
              <a:rPr lang="en-US" b="1" i="1" dirty="0"/>
              <a:t>great</a:t>
            </a:r>
            <a:r>
              <a:rPr lang="en-US" i="1" dirty="0"/>
              <a:t> customer and guest </a:t>
            </a:r>
            <a:r>
              <a:rPr lang="en-US" b="1" i="1" dirty="0"/>
              <a:t>experience</a:t>
            </a:r>
            <a:r>
              <a:rPr lang="en-US" i="1" dirty="0"/>
              <a:t> </a:t>
            </a:r>
          </a:p>
          <a:p>
            <a:pPr marL="0" indent="0" algn="ctr">
              <a:buNone/>
            </a:pPr>
            <a:r>
              <a:rPr lang="en-US" i="1" dirty="0"/>
              <a:t>increases loyalty and is essential for success.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50" y="2948804"/>
            <a:ext cx="7848600" cy="30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3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Product: carpet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25625"/>
            <a:ext cx="4711305" cy="4351338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Special carpet tiles designed and required </a:t>
            </a:r>
            <a:br>
              <a:rPr lang="en-US" sz="1900" dirty="0"/>
            </a:br>
            <a:r>
              <a:rPr lang="en-US" sz="1900" dirty="0"/>
              <a:t>for this application (special carpet only required on illumination)</a:t>
            </a:r>
          </a:p>
          <a:p>
            <a:endParaRPr lang="en-US" sz="1900" dirty="0"/>
          </a:p>
          <a:p>
            <a:r>
              <a:rPr lang="en-US" sz="1900" dirty="0"/>
              <a:t>Unique </a:t>
            </a:r>
            <a:r>
              <a:rPr lang="en-US" sz="1900"/>
              <a:t>light transmissive </a:t>
            </a:r>
            <a:r>
              <a:rPr lang="en-US" sz="1900" dirty="0"/>
              <a:t>capacity</a:t>
            </a:r>
          </a:p>
          <a:p>
            <a:endParaRPr lang="en-US" sz="1900" dirty="0"/>
          </a:p>
          <a:p>
            <a:r>
              <a:rPr lang="en-US" sz="1900" dirty="0"/>
              <a:t>R&amp;D protected by multiple IP patents</a:t>
            </a:r>
          </a:p>
          <a:p>
            <a:endParaRPr lang="en-US" sz="1900" dirty="0"/>
          </a:p>
          <a:p>
            <a:r>
              <a:rPr lang="en-US" sz="1900" dirty="0"/>
              <a:t>The carpet is designed for commercial areas</a:t>
            </a:r>
            <a:br>
              <a:rPr lang="en-US" sz="1900" dirty="0"/>
            </a:br>
            <a:r>
              <a:rPr lang="en-US" sz="1900" dirty="0"/>
              <a:t>and high traffic locations</a:t>
            </a:r>
          </a:p>
          <a:p>
            <a:endParaRPr lang="en-US" sz="1900" dirty="0"/>
          </a:p>
          <a:p>
            <a:r>
              <a:rPr lang="en-US" sz="1900" dirty="0"/>
              <a:t>Light colors and low pile height allow for best distribution of light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Afbeelding 7" descr="image00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6701" y="1700012"/>
            <a:ext cx="3466411" cy="310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71098" y="23285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5460" y="5807631"/>
            <a:ext cx="271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Only on lower light levels</a:t>
            </a:r>
          </a:p>
        </p:txBody>
      </p:sp>
    </p:spTree>
    <p:extLst>
      <p:ext uri="{BB962C8B-B14F-4D97-AF65-F5344CB8AC3E}">
        <p14:creationId xmlns:p14="http://schemas.microsoft.com/office/powerpoint/2010/main" val="4089322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2016348"/>
            <a:ext cx="2408336" cy="342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54383" y="2016346"/>
            <a:ext cx="397070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Luminous vinyl flooring can be combined </a:t>
            </a:r>
            <a:br>
              <a:rPr lang="en-US" sz="1200" dirty="0"/>
            </a:br>
            <a:r>
              <a:rPr lang="en-US" sz="1200" dirty="0"/>
              <a:t>with normal vinyl flooring</a:t>
            </a:r>
            <a:br>
              <a:rPr lang="en-US" sz="1200" dirty="0"/>
            </a:b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Base range is </a:t>
            </a:r>
            <a:r>
              <a:rPr lang="en-US" sz="1200" dirty="0" err="1"/>
              <a:t>iD</a:t>
            </a:r>
            <a:r>
              <a:rPr lang="en-US" sz="1200" dirty="0"/>
              <a:t> Inspiration from Tarkett (110 colors)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95 available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15 darker colors require case by case acceptance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Sizes available: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 restriction on planks (wood finishes)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Non-wood, 25x50 or 33,33 x 61 cm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Some versions of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Inspiration will create a orange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light effect</a:t>
            </a:r>
            <a:br>
              <a:rPr lang="en-US" sz="1200" dirty="0"/>
            </a:b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Custom flooring on request</a:t>
            </a:r>
            <a:br>
              <a:rPr lang="en-US" sz="1200" dirty="0"/>
            </a:b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Luminous vinyl flooring is only available in the </a:t>
            </a:r>
            <a:br>
              <a:rPr lang="en-US" sz="1200" dirty="0"/>
            </a:br>
            <a:r>
              <a:rPr lang="en-US" sz="1200" dirty="0"/>
              <a:t>standard glued version (not with click and not loose lay)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152650" y="5598926"/>
            <a:ext cx="27061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/>
              <a:t>*All binding quotations require approval by core team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Vinyl flooring range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5DB4C1-D7D8-474A-BBE0-4180E9531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186" y="1221582"/>
            <a:ext cx="1900376" cy="43056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8EB0C9-B14C-4436-93DE-FD4F32FDDD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7" t="10310" r="7266" b="9516"/>
          <a:stretch/>
        </p:blipFill>
        <p:spPr>
          <a:xfrm>
            <a:off x="6094303" y="5209885"/>
            <a:ext cx="2510882" cy="63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12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163" y="1949758"/>
            <a:ext cx="2013508" cy="284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Espace réservé du texte 2"/>
          <p:cNvSpPr txBox="1">
            <a:spLocks/>
          </p:cNvSpPr>
          <p:nvPr/>
        </p:nvSpPr>
        <p:spPr>
          <a:xfrm>
            <a:off x="5846886" y="1949759"/>
            <a:ext cx="4143375" cy="3907385"/>
          </a:xfrm>
          <a:prstGeom prst="rect">
            <a:avLst/>
          </a:prstGeom>
        </p:spPr>
        <p:txBody>
          <a:bodyPr vert="horz" lIns="0" tIns="0" rIns="0" bIns="0" spcCol="432000" rtlCol="0">
            <a:noAutofit/>
          </a:bodyPr>
          <a:lstStyle>
            <a:lvl1pPr marL="216000" indent="-216000">
              <a:lnSpc>
                <a:spcPts val="2160"/>
              </a:lnSpc>
              <a:spcBef>
                <a:spcPts val="0"/>
              </a:spcBef>
              <a:buFont typeface="Arial" pitchFamily="34" charset="0"/>
              <a:buChar char="•"/>
              <a:defRPr lang="en-US" sz="1600"/>
            </a:lvl1pPr>
            <a:lvl2pPr marL="432000" lvl="1" indent="-180000">
              <a:lnSpc>
                <a:spcPts val="21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lang="en-US" sz="1400"/>
            </a:lvl2pPr>
            <a:lvl3pPr marL="576000" lvl="2" indent="-1440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100"/>
            </a:lvl3pPr>
            <a:lvl4pPr marL="792000" indent="-180000">
              <a:lnSpc>
                <a:spcPts val="2160"/>
              </a:lnSpc>
              <a:spcBef>
                <a:spcPts val="0"/>
              </a:spcBef>
              <a:buFont typeface="Calibri" panose="020F0502020204030204" pitchFamily="34" charset="0"/>
              <a:buChar char="–"/>
              <a:defRPr lang="en-US" sz="1400"/>
            </a:lvl4pPr>
            <a:lvl5pPr marL="936000" indent="-144000">
              <a:lnSpc>
                <a:spcPts val="21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GB" sz="14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</a:lvl9pPr>
          </a:lstStyle>
          <a:p>
            <a:pPr marL="0" indent="0">
              <a:lnSpc>
                <a:spcPts val="1500"/>
              </a:lnSpc>
              <a:buNone/>
            </a:pPr>
            <a:r>
              <a:rPr lang="en-US" sz="1200" b="1" dirty="0"/>
              <a:t>Tarkett </a:t>
            </a:r>
            <a:r>
              <a:rPr lang="en-US" sz="1200" b="1" dirty="0" err="1"/>
              <a:t>iD</a:t>
            </a:r>
            <a:r>
              <a:rPr lang="en-US" sz="1200" b="1" dirty="0"/>
              <a:t> Inspiration 55-70 vinyl tiles collection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110 designs (Woods, Authentic Stones, Material Effects, Design Effects)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Total thickness 2,5 mm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Available in 0,55 mm and 0,70 mm wear layers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Various tile formats available</a:t>
            </a:r>
          </a:p>
          <a:p>
            <a:pPr lvl="1">
              <a:lnSpc>
                <a:spcPts val="1500"/>
              </a:lnSpc>
            </a:pPr>
            <a:r>
              <a:rPr lang="en-US" sz="900" dirty="0"/>
              <a:t>planks for wood designs, typically 20x122 cm</a:t>
            </a:r>
          </a:p>
          <a:p>
            <a:pPr lvl="1">
              <a:lnSpc>
                <a:spcPts val="1500"/>
              </a:lnSpc>
            </a:pPr>
            <a:r>
              <a:rPr lang="en-US" sz="900" dirty="0"/>
              <a:t>slabs for stone and other designs, typically 50x50 cm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Designed for commercial areas and high traffic locations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Excellent resistance to abrasion and scratches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Simplified cleaning and maintenance thanks to unique surface treatment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10 years limited guarantee for commercial use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Standard version is glued, other collection exist with click or loose lay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Low VOC emissions contribute to better indoor air quality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Cradle to Cradle (made from 36% recycled material, 100% recyclable)</a:t>
            </a:r>
          </a:p>
          <a:p>
            <a:pPr>
              <a:lnSpc>
                <a:spcPts val="1500"/>
              </a:lnSpc>
            </a:pPr>
            <a:r>
              <a:rPr lang="en-US" sz="1050" dirty="0"/>
              <a:t>Fully customizable collection</a:t>
            </a:r>
          </a:p>
          <a:p>
            <a:pPr lvl="1">
              <a:lnSpc>
                <a:spcPts val="1500"/>
              </a:lnSpc>
            </a:pPr>
            <a:r>
              <a:rPr lang="en-US" sz="900" dirty="0"/>
              <a:t>color change (minimum 1 500 </a:t>
            </a:r>
            <a:r>
              <a:rPr lang="en-US" sz="900" dirty="0" err="1"/>
              <a:t>sqm</a:t>
            </a:r>
            <a:r>
              <a:rPr lang="en-US" sz="900" dirty="0"/>
              <a:t> order)</a:t>
            </a:r>
          </a:p>
          <a:p>
            <a:pPr lvl="1">
              <a:lnSpc>
                <a:spcPts val="1500"/>
              </a:lnSpc>
            </a:pPr>
            <a:r>
              <a:rPr lang="en-US" sz="900" dirty="0"/>
              <a:t>tile format change (min 700 </a:t>
            </a:r>
            <a:r>
              <a:rPr lang="en-US" sz="900" dirty="0" err="1"/>
              <a:t>sqm</a:t>
            </a:r>
            <a:r>
              <a:rPr lang="en-US" sz="900" dirty="0"/>
              <a:t>)</a:t>
            </a:r>
          </a:p>
          <a:p>
            <a:pPr lvl="1">
              <a:lnSpc>
                <a:spcPts val="1500"/>
              </a:lnSpc>
            </a:pPr>
            <a:r>
              <a:rPr lang="en-US" sz="900" dirty="0"/>
              <a:t>embossing/surface structure change (min 1 100 </a:t>
            </a:r>
            <a:r>
              <a:rPr lang="en-US" sz="900" dirty="0" err="1"/>
              <a:t>sqm</a:t>
            </a:r>
            <a:r>
              <a:rPr lang="en-US" sz="900" dirty="0"/>
              <a:t>)</a:t>
            </a:r>
          </a:p>
          <a:p>
            <a:pPr lvl="1">
              <a:lnSpc>
                <a:spcPts val="1500"/>
              </a:lnSpc>
            </a:pPr>
            <a:r>
              <a:rPr lang="en-US" sz="900" dirty="0"/>
              <a:t>several beveling options available (no min)</a:t>
            </a:r>
          </a:p>
          <a:p>
            <a:pPr lvl="1">
              <a:lnSpc>
                <a:spcPts val="1500"/>
              </a:lnSpc>
            </a:pPr>
            <a:r>
              <a:rPr lang="en-US" sz="900" dirty="0"/>
              <a:t>custom design can also be discussed</a:t>
            </a:r>
          </a:p>
        </p:txBody>
      </p:sp>
      <p:pic>
        <p:nvPicPr>
          <p:cNvPr id="11" name="Image 10" descr="Capture d’écran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309" y="4336002"/>
            <a:ext cx="2628900" cy="1205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Vinyl flooring tiles – regular tiles main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382085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997" y="3793169"/>
            <a:ext cx="2159438" cy="539859"/>
          </a:xfrm>
          <a:prstGeom prst="rect">
            <a:avLst/>
          </a:prstGeom>
          <a:pattFill prst="pct90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/>
          <p:cNvSpPr/>
          <p:nvPr/>
        </p:nvSpPr>
        <p:spPr>
          <a:xfrm>
            <a:off x="2370997" y="4341569"/>
            <a:ext cx="2159438" cy="539859"/>
          </a:xfrm>
          <a:prstGeom prst="rect">
            <a:avLst/>
          </a:prstGeom>
          <a:pattFill prst="pct90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986614" y="3493087"/>
            <a:ext cx="846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2x LC Grid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245968" y="3793168"/>
            <a:ext cx="1" cy="106885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16200000">
            <a:off x="1803617" y="4293500"/>
            <a:ext cx="54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17 inch</a:t>
            </a:r>
          </a:p>
          <a:p>
            <a:r>
              <a:rPr lang="en-US" sz="800" dirty="0"/>
              <a:t>216  mm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3451955" y="3928133"/>
            <a:ext cx="0" cy="2141474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547084" y="4591083"/>
            <a:ext cx="2174516" cy="2718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Ethernet Switch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53760" y="4091857"/>
            <a:ext cx="2167840" cy="2797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PC/Server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848163" y="3425031"/>
            <a:ext cx="0" cy="6456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92909" y="3425030"/>
            <a:ext cx="263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35164" y="3516625"/>
            <a:ext cx="786434" cy="300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135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Network</a:t>
            </a:r>
          </a:p>
        </p:txBody>
      </p:sp>
      <p:cxnSp>
        <p:nvCxnSpPr>
          <p:cNvPr id="16" name="Straight Connector 15"/>
          <p:cNvCxnSpPr>
            <a:stCxn id="11" idx="0"/>
            <a:endCxn id="12" idx="2"/>
          </p:cNvCxnSpPr>
          <p:nvPr/>
        </p:nvCxnSpPr>
        <p:spPr>
          <a:xfrm flipV="1">
            <a:off x="6634342" y="4371586"/>
            <a:ext cx="3338" cy="219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32" idx="0"/>
            <a:endCxn id="11" idx="2"/>
          </p:cNvCxnSpPr>
          <p:nvPr/>
        </p:nvCxnSpPr>
        <p:spPr>
          <a:xfrm flipV="1">
            <a:off x="6633808" y="4862899"/>
            <a:ext cx="534" cy="8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12827" y="2788145"/>
            <a:ext cx="0" cy="304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77134" y="2789537"/>
            <a:ext cx="263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86614" y="5044647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31,5 inch</a:t>
            </a:r>
          </a:p>
          <a:p>
            <a:r>
              <a:rPr lang="en-US" sz="800" dirty="0"/>
              <a:t>800 mm </a:t>
            </a:r>
          </a:p>
        </p:txBody>
      </p:sp>
      <p:pic>
        <p:nvPicPr>
          <p:cNvPr id="24" name="Picture 2_" descr="https://d30y9cdsu7xlg0.cloudfront.net/png/3117-20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379" y="1738682"/>
            <a:ext cx="1040748" cy="104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/>
          <p:cNvCxnSpPr/>
          <p:nvPr/>
        </p:nvCxnSpPr>
        <p:spPr>
          <a:xfrm flipV="1">
            <a:off x="4836918" y="3092712"/>
            <a:ext cx="3741750" cy="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http://www.londoncityairport.com/content/images/icons/wif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793" y="3139474"/>
            <a:ext cx="267244" cy="2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2152650" y="365127"/>
            <a:ext cx="7886700" cy="1060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Example system/controls set-up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46018" y="5674803"/>
            <a:ext cx="2175581" cy="4643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LC Grid Controller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46019" y="5036668"/>
            <a:ext cx="2175581" cy="4643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LC Grid Controller</a:t>
            </a:r>
          </a:p>
        </p:txBody>
      </p:sp>
      <p:cxnSp>
        <p:nvCxnSpPr>
          <p:cNvPr id="46" name="Elbow Connector 45"/>
          <p:cNvCxnSpPr>
            <a:stCxn id="4" idx="3"/>
            <a:endCxn id="10" idx="1"/>
          </p:cNvCxnSpPr>
          <p:nvPr/>
        </p:nvCxnSpPr>
        <p:spPr>
          <a:xfrm>
            <a:off x="4530436" y="4063099"/>
            <a:ext cx="1015583" cy="1205753"/>
          </a:xfrm>
          <a:prstGeom prst="bentConnector3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5" idx="3"/>
            <a:endCxn id="32" idx="1"/>
          </p:cNvCxnSpPr>
          <p:nvPr/>
        </p:nvCxnSpPr>
        <p:spPr>
          <a:xfrm>
            <a:off x="4530435" y="4611498"/>
            <a:ext cx="1015582" cy="1295488"/>
          </a:xfrm>
          <a:prstGeom prst="bentConnector3">
            <a:avLst>
              <a:gd name="adj1" fmla="val 36148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5116906" y="1801766"/>
            <a:ext cx="938384" cy="994084"/>
            <a:chOff x="3350874" y="1799831"/>
            <a:chExt cx="938384" cy="994084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874" y="1799831"/>
              <a:ext cx="938384" cy="9940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3343" y="1807016"/>
              <a:ext cx="870925" cy="619661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6542" y="1931901"/>
            <a:ext cx="510112" cy="6385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6321" r="15403" b="28299"/>
          <a:stretch/>
        </p:blipFill>
        <p:spPr>
          <a:xfrm>
            <a:off x="7979492" y="4611499"/>
            <a:ext cx="3243366" cy="15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24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97342" y="209131"/>
            <a:ext cx="5915025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Products – LC Grid configurations</a:t>
            </a:r>
            <a:endParaRPr lang="nl-NL" sz="28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C9609EF-8C76-4C6C-B8A4-475CFE9F5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63" y="706217"/>
            <a:ext cx="8859639" cy="56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9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2152650" y="1230202"/>
            <a:ext cx="8050893" cy="1848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Three different types of floor installations</a:t>
            </a:r>
            <a:br>
              <a:rPr lang="en-US" sz="1600" dirty="0"/>
            </a:br>
            <a:r>
              <a:rPr lang="en-US" sz="1600" dirty="0"/>
              <a:t>- raised access, </a:t>
            </a:r>
            <a:br>
              <a:rPr lang="en-US" sz="1600" dirty="0"/>
            </a:br>
            <a:r>
              <a:rPr lang="en-US" sz="1600" dirty="0"/>
              <a:t>- recessed,</a:t>
            </a:r>
            <a:br>
              <a:rPr lang="en-US" sz="1600" dirty="0"/>
            </a:br>
            <a:r>
              <a:rPr lang="en-US" sz="1600" dirty="0"/>
              <a:t>- on-top </a:t>
            </a:r>
          </a:p>
          <a:p>
            <a:r>
              <a:rPr lang="en-US" sz="1600" dirty="0"/>
              <a:t>Philips or partner does pre-commissioning and commissioning on site</a:t>
            </a:r>
          </a:p>
          <a:p>
            <a:r>
              <a:rPr lang="en-US" sz="1600" dirty="0"/>
              <a:t>Local general contractor takes care of any required floor work, electrician for the cabling</a:t>
            </a:r>
          </a:p>
          <a:p>
            <a:r>
              <a:rPr lang="en-US" sz="1600" dirty="0"/>
              <a:t>Tarkett works with a network of vinyl installers to install the vinyl</a:t>
            </a:r>
          </a:p>
          <a:p>
            <a:r>
              <a:rPr lang="en-US" sz="1600" dirty="0"/>
              <a:t>Installation video available online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399" dirty="0"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2650" y="365127"/>
            <a:ext cx="7886700" cy="1060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Floor installation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35" y="3674573"/>
            <a:ext cx="3289683" cy="1856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638" y="3674573"/>
            <a:ext cx="3294273" cy="18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49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Frequently asked…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Are the LED units resistant to spilling water or other fluids</a:t>
            </a:r>
          </a:p>
          <a:p>
            <a:endParaRPr lang="en-US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>
                <a:sym typeface="Wingdings" panose="05000000000000000000" pitchFamily="2" charset="2"/>
              </a:rPr>
              <a:t>	</a:t>
            </a:r>
            <a:r>
              <a:rPr lang="en-US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>
                <a:solidFill>
                  <a:schemeClr val="accent1"/>
                </a:solidFill>
                <a:sym typeface="Wingdings" panose="05000000000000000000" pitchFamily="2" charset="2"/>
              </a:rPr>
              <a:t>Watch our video on you tube 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en-US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Are the units protected against heavy loads</a:t>
            </a:r>
          </a:p>
          <a:p>
            <a:endParaRPr lang="en-US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>
                <a:sym typeface="Wingdings" panose="05000000000000000000" pitchFamily="2" charset="2"/>
              </a:rPr>
              <a:t>	</a:t>
            </a:r>
            <a:r>
              <a:rPr lang="en-US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>
                <a:solidFill>
                  <a:schemeClr val="accent1"/>
                </a:solidFill>
                <a:sym typeface="Wingdings" panose="05000000000000000000" pitchFamily="2" charset="2"/>
              </a:rPr>
              <a:t>Watch our video on Youtube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933" y="2380965"/>
            <a:ext cx="2647547" cy="1485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171" y="4278964"/>
            <a:ext cx="2641309" cy="14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21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406" y="1561454"/>
            <a:ext cx="73533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91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1276329" y="269258"/>
            <a:ext cx="8064896" cy="75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Application areas</a:t>
            </a:r>
          </a:p>
        </p:txBody>
      </p:sp>
      <p:sp>
        <p:nvSpPr>
          <p:cNvPr id="3" name="Text Placeholder 6"/>
          <p:cNvSpPr txBox="1">
            <a:spLocks/>
          </p:cNvSpPr>
          <p:nvPr/>
        </p:nvSpPr>
        <p:spPr>
          <a:xfrm>
            <a:off x="1276329" y="3457438"/>
            <a:ext cx="2065809" cy="1869412"/>
          </a:xfrm>
          <a:prstGeom prst="flowChartAlternateProcess">
            <a:avLst/>
          </a:prstGeom>
          <a:gradFill flip="none" rotWithShape="1">
            <a:gsLst>
              <a:gs pos="0">
                <a:srgbClr val="408BCE">
                  <a:shade val="30000"/>
                  <a:satMod val="115000"/>
                </a:srgbClr>
              </a:gs>
              <a:gs pos="50000">
                <a:srgbClr val="408BCE">
                  <a:shade val="67500"/>
                  <a:satMod val="115000"/>
                </a:srgbClr>
              </a:gs>
              <a:gs pos="100000">
                <a:srgbClr val="408BCE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spcCol="514382" anchor="ctr">
            <a:normAutofit/>
          </a:bodyPr>
          <a:lstStyle>
            <a:lvl1pPr marL="192842" indent="-192842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5684" indent="-192842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78526" indent="-192842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71368" indent="-192842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64210" indent="-204091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57052" indent="-204091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49893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42736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35578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1200" dirty="0">
              <a:solidFill>
                <a:sysClr val="window" lastClr="FFFFFF"/>
              </a:solidFill>
              <a:latin typeface="Calibri"/>
            </a:endParaRPr>
          </a:p>
          <a:p>
            <a:pPr>
              <a:lnSpc>
                <a:spcPct val="134000"/>
              </a:lnSpc>
              <a:defRPr/>
            </a:pPr>
            <a:r>
              <a:rPr lang="en-US" sz="1200" dirty="0">
                <a:solidFill>
                  <a:sysClr val="window" lastClr="FFFFFF"/>
                </a:solidFill>
                <a:latin typeface="Calibri"/>
              </a:rPr>
              <a:t>Make people feel welcome </a:t>
            </a:r>
          </a:p>
          <a:p>
            <a:pPr>
              <a:lnSpc>
                <a:spcPct val="134000"/>
              </a:lnSpc>
              <a:defRPr/>
            </a:pPr>
            <a:r>
              <a:rPr lang="en-US" sz="1200" dirty="0">
                <a:solidFill>
                  <a:sysClr val="window" lastClr="FFFFFF"/>
                </a:solidFill>
                <a:latin typeface="Calibri"/>
              </a:rPr>
              <a:t>Impress your guests</a:t>
            </a:r>
          </a:p>
          <a:p>
            <a:pPr>
              <a:lnSpc>
                <a:spcPct val="134000"/>
              </a:lnSpc>
              <a:defRPr/>
            </a:pPr>
            <a:r>
              <a:rPr lang="en-US" sz="1200" dirty="0">
                <a:solidFill>
                  <a:sysClr val="window" lastClr="FFFFFF"/>
                </a:solidFill>
                <a:latin typeface="Calibri"/>
              </a:rPr>
              <a:t>Guide your visitors</a:t>
            </a:r>
          </a:p>
          <a:p>
            <a:pPr>
              <a:lnSpc>
                <a:spcPct val="134000"/>
              </a:lnSpc>
              <a:defRPr/>
            </a:pPr>
            <a:r>
              <a:rPr lang="en-US" sz="1200" dirty="0">
                <a:solidFill>
                  <a:sysClr val="window" lastClr="FFFFFF"/>
                </a:solidFill>
                <a:latin typeface="Calibri"/>
              </a:rPr>
              <a:t>Provide information</a:t>
            </a:r>
          </a:p>
          <a:p>
            <a:pPr>
              <a:defRPr/>
            </a:pPr>
            <a:endParaRPr lang="en-US" sz="1200" dirty="0">
              <a:solidFill>
                <a:sysClr val="windowText" lastClr="000000"/>
              </a:solidFill>
              <a:latin typeface="Calibri"/>
            </a:endParaRPr>
          </a:p>
          <a:p>
            <a:pPr>
              <a:defRPr/>
            </a:pPr>
            <a:endParaRPr lang="en-US" sz="12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76329" y="1286620"/>
            <a:ext cx="2065809" cy="567541"/>
          </a:xfrm>
          <a:prstGeom prst="roundRect">
            <a:avLst/>
          </a:prstGeom>
          <a:gradFill flip="none" rotWithShape="1">
            <a:gsLst>
              <a:gs pos="0">
                <a:srgbClr val="408BCE">
                  <a:shade val="30000"/>
                  <a:satMod val="115000"/>
                </a:srgbClr>
              </a:gs>
              <a:gs pos="50000">
                <a:srgbClr val="408BCE">
                  <a:shade val="67500"/>
                  <a:satMod val="115000"/>
                </a:srgbClr>
              </a:gs>
              <a:gs pos="100000">
                <a:srgbClr val="408BCE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0" tIns="0" rIns="0" bIns="0" spcCol="514382" rtlCol="0">
            <a:normAutofit/>
          </a:bodyPr>
          <a:lstStyle/>
          <a:p>
            <a:pPr marL="144627" indent="-144627">
              <a:lnSpc>
                <a:spcPct val="114000"/>
              </a:lnSpc>
              <a:buFont typeface="Calibri" panose="020F0502020204030204" pitchFamily="34" charset="0"/>
              <a:buChar char="₋"/>
              <a:defRPr/>
            </a:pPr>
            <a:endParaRPr lang="en-US" sz="1050" kern="0" dirty="0">
              <a:solidFill>
                <a:prstClr val="white"/>
              </a:solidFill>
              <a:latin typeface="Calibri"/>
            </a:endParaRPr>
          </a:p>
          <a:p>
            <a:pPr algn="ctr">
              <a:lnSpc>
                <a:spcPct val="114000"/>
              </a:lnSpc>
              <a:defRPr/>
            </a:pPr>
            <a:r>
              <a:rPr lang="en-US" sz="1400" b="1" kern="0" dirty="0">
                <a:solidFill>
                  <a:prstClr val="white"/>
                </a:solidFill>
                <a:latin typeface="Calibri"/>
              </a:rPr>
              <a:t>Offices</a:t>
            </a:r>
            <a:endParaRPr lang="nl-NL" sz="105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63215" y="1286619"/>
            <a:ext cx="2065809" cy="567541"/>
          </a:xfrm>
          <a:prstGeom prst="roundRect">
            <a:avLst/>
          </a:prstGeom>
          <a:gradFill flip="none" rotWithShape="1">
            <a:gsLst>
              <a:gs pos="0">
                <a:srgbClr val="408BCE">
                  <a:shade val="30000"/>
                  <a:satMod val="115000"/>
                </a:srgbClr>
              </a:gs>
              <a:gs pos="50000">
                <a:srgbClr val="408BCE">
                  <a:shade val="67500"/>
                  <a:satMod val="115000"/>
                </a:srgbClr>
              </a:gs>
              <a:gs pos="100000">
                <a:srgbClr val="408BCE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0" tIns="0" rIns="0" bIns="0" spcCol="514382" rtlCol="0">
            <a:normAutofit/>
          </a:bodyPr>
          <a:lstStyle/>
          <a:p>
            <a:pPr marL="144627" indent="-144627">
              <a:lnSpc>
                <a:spcPct val="114000"/>
              </a:lnSpc>
              <a:buFont typeface="Calibri" panose="020F0502020204030204" pitchFamily="34" charset="0"/>
              <a:buChar char="₋"/>
              <a:defRPr/>
            </a:pPr>
            <a:endParaRPr lang="en-US" sz="1050" kern="0" dirty="0">
              <a:solidFill>
                <a:prstClr val="white"/>
              </a:solidFill>
              <a:latin typeface="Calibri"/>
            </a:endParaRPr>
          </a:p>
          <a:p>
            <a:pPr algn="ctr">
              <a:lnSpc>
                <a:spcPct val="114000"/>
              </a:lnSpc>
              <a:defRPr/>
            </a:pPr>
            <a:r>
              <a:rPr lang="en-US" sz="1400" b="1" kern="0" dirty="0">
                <a:solidFill>
                  <a:prstClr val="white"/>
                </a:solidFill>
                <a:latin typeface="Calibri"/>
              </a:rPr>
              <a:t>Hospitality</a:t>
            </a:r>
            <a:endParaRPr lang="nl-NL" sz="105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 Placeholder 6_"/>
          <p:cNvSpPr txBox="1">
            <a:spLocks/>
          </p:cNvSpPr>
          <p:nvPr/>
        </p:nvSpPr>
        <p:spPr>
          <a:xfrm>
            <a:off x="4063214" y="3457438"/>
            <a:ext cx="2065810" cy="1869412"/>
          </a:xfrm>
          <a:prstGeom prst="flowChartAlternateProcess">
            <a:avLst/>
          </a:prstGeom>
          <a:gradFill flip="none" rotWithShape="1">
            <a:gsLst>
              <a:gs pos="0">
                <a:srgbClr val="408BCE">
                  <a:shade val="30000"/>
                  <a:satMod val="115000"/>
                </a:srgbClr>
              </a:gs>
              <a:gs pos="50000">
                <a:srgbClr val="408BCE">
                  <a:shade val="67500"/>
                  <a:satMod val="115000"/>
                </a:srgbClr>
              </a:gs>
              <a:gs pos="100000">
                <a:srgbClr val="408BCE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spcCol="514382" anchor="ctr">
            <a:normAutofit/>
          </a:bodyPr>
          <a:lstStyle>
            <a:lvl1pPr marL="192842" indent="-192842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5684" indent="-192842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78526" indent="-192842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71368" indent="-192842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64210" indent="-204091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57052" indent="-204091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49893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42736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35578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4000"/>
              </a:lnSpc>
              <a:defRPr/>
            </a:pPr>
            <a:r>
              <a:rPr lang="en-US" sz="1200">
                <a:solidFill>
                  <a:sysClr val="window" lastClr="FFFFFF"/>
                </a:solidFill>
                <a:latin typeface="Calibri"/>
              </a:rPr>
              <a:t>Guide </a:t>
            </a:r>
            <a:r>
              <a:rPr lang="en-US" sz="1200" dirty="0">
                <a:solidFill>
                  <a:sysClr val="window" lastClr="FFFFFF"/>
                </a:solidFill>
                <a:latin typeface="Calibri"/>
              </a:rPr>
              <a:t>your guests</a:t>
            </a:r>
          </a:p>
          <a:p>
            <a:pPr>
              <a:lnSpc>
                <a:spcPct val="134000"/>
              </a:lnSpc>
              <a:defRPr/>
            </a:pPr>
            <a:r>
              <a:rPr lang="en-US" sz="1200" dirty="0">
                <a:solidFill>
                  <a:sysClr val="window" lastClr="FFFFFF"/>
                </a:solidFill>
                <a:latin typeface="Calibri"/>
              </a:rPr>
              <a:t>Create a personal welcome</a:t>
            </a:r>
          </a:p>
          <a:p>
            <a:pPr>
              <a:lnSpc>
                <a:spcPct val="134000"/>
              </a:lnSpc>
              <a:defRPr/>
            </a:pPr>
            <a:r>
              <a:rPr lang="en-US" sz="1200" dirty="0">
                <a:solidFill>
                  <a:sysClr val="window" lastClr="FFFFFF"/>
                </a:solidFill>
                <a:latin typeface="Calibri"/>
              </a:rPr>
              <a:t>Enhance brand experience</a:t>
            </a:r>
          </a:p>
          <a:p>
            <a:pPr>
              <a:lnSpc>
                <a:spcPct val="134000"/>
              </a:lnSpc>
              <a:defRPr/>
            </a:pPr>
            <a:r>
              <a:rPr lang="en-US" sz="1200">
                <a:solidFill>
                  <a:sysClr val="window" lastClr="FFFFFF"/>
                </a:solidFill>
                <a:latin typeface="Calibri"/>
              </a:rPr>
              <a:t>Increase safety</a:t>
            </a:r>
            <a:endParaRPr lang="en-US" sz="1200" dirty="0">
              <a:solidFill>
                <a:sysClr val="windowText" lastClr="000000"/>
              </a:solidFill>
              <a:latin typeface="Calibri"/>
            </a:endParaRPr>
          </a:p>
          <a:p>
            <a:pPr>
              <a:defRPr/>
            </a:pPr>
            <a:endParaRPr lang="en-US" sz="12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50101" y="1301401"/>
            <a:ext cx="2065809" cy="56754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0" tIns="0" rIns="0" bIns="0" spcCol="514382" rtlCol="0">
            <a:normAutofit/>
          </a:bodyPr>
          <a:lstStyle/>
          <a:p>
            <a:pPr marL="144627" indent="-144627">
              <a:lnSpc>
                <a:spcPct val="114000"/>
              </a:lnSpc>
              <a:buFont typeface="Calibri" panose="020F0502020204030204" pitchFamily="34" charset="0"/>
              <a:buChar char="₋"/>
              <a:defRPr/>
            </a:pPr>
            <a:endParaRPr lang="en-US" sz="1050" kern="0" dirty="0">
              <a:solidFill>
                <a:prstClr val="white"/>
              </a:solidFill>
              <a:latin typeface="Calibri"/>
            </a:endParaRPr>
          </a:p>
          <a:p>
            <a:pPr algn="ctr">
              <a:lnSpc>
                <a:spcPct val="114000"/>
              </a:lnSpc>
              <a:defRPr/>
            </a:pPr>
            <a:r>
              <a:rPr lang="en-US" sz="1400" b="1" kern="0">
                <a:solidFill>
                  <a:prstClr val="white"/>
                </a:solidFill>
                <a:latin typeface="Calibri"/>
              </a:rPr>
              <a:t>Retail</a:t>
            </a:r>
            <a:endParaRPr lang="nl-NL" sz="14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 Placeholder 6__"/>
          <p:cNvSpPr txBox="1">
            <a:spLocks/>
          </p:cNvSpPr>
          <p:nvPr/>
        </p:nvSpPr>
        <p:spPr>
          <a:xfrm>
            <a:off x="6867876" y="3476473"/>
            <a:ext cx="2048034" cy="1850377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spcCol="514382" anchor="ctr">
            <a:noAutofit/>
          </a:bodyPr>
          <a:lstStyle>
            <a:lvl1pPr marL="192842" indent="-192842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5684" indent="-192842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78526" indent="-192842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71368" indent="-192842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64210" indent="-204091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57052" indent="-204091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49893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42736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35578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defRPr/>
            </a:pPr>
            <a:r>
              <a:rPr lang="en-US" sz="1400">
                <a:solidFill>
                  <a:sysClr val="window" lastClr="FFFFFF"/>
                </a:solidFill>
                <a:latin typeface="Calibri"/>
              </a:rPr>
              <a:t>Advertising</a:t>
            </a:r>
          </a:p>
          <a:p>
            <a:pPr>
              <a:lnSpc>
                <a:spcPct val="114000"/>
              </a:lnSpc>
              <a:defRPr/>
            </a:pPr>
            <a:r>
              <a:rPr lang="en-US" sz="1400">
                <a:solidFill>
                  <a:sysClr val="window" lastClr="FFFFFF"/>
                </a:solidFill>
                <a:latin typeface="Calibri"/>
              </a:rPr>
              <a:t>Promotions</a:t>
            </a:r>
          </a:p>
          <a:p>
            <a:pPr>
              <a:lnSpc>
                <a:spcPct val="114000"/>
              </a:lnSpc>
              <a:defRPr/>
            </a:pPr>
            <a:r>
              <a:rPr lang="en-US" sz="1400">
                <a:solidFill>
                  <a:sysClr val="window" lastClr="FFFFFF"/>
                </a:solidFill>
                <a:latin typeface="Calibri"/>
              </a:rPr>
              <a:t>Personal welcome</a:t>
            </a:r>
          </a:p>
          <a:p>
            <a:pPr>
              <a:lnSpc>
                <a:spcPct val="114000"/>
              </a:lnSpc>
              <a:defRPr/>
            </a:pPr>
            <a:r>
              <a:rPr lang="en-US" sz="1400">
                <a:solidFill>
                  <a:sysClr val="window" lastClr="FFFFFF"/>
                </a:solidFill>
                <a:latin typeface="Calibri"/>
              </a:rPr>
              <a:t>Guiding in the store</a:t>
            </a:r>
            <a:endParaRPr lang="en-US" sz="1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214" y="2004474"/>
            <a:ext cx="2065810" cy="1363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information-1280x720-v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329" y="2004474"/>
            <a:ext cx="2065809" cy="133874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1" name="Rounded Rectangle 10"/>
          <p:cNvSpPr/>
          <p:nvPr/>
        </p:nvSpPr>
        <p:spPr>
          <a:xfrm>
            <a:off x="9636986" y="1286618"/>
            <a:ext cx="2065809" cy="56754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0" tIns="0" rIns="0" bIns="0" spcCol="514382" rtlCol="0">
            <a:normAutofit/>
          </a:bodyPr>
          <a:lstStyle/>
          <a:p>
            <a:pPr marL="144627" indent="-144627">
              <a:lnSpc>
                <a:spcPct val="114000"/>
              </a:lnSpc>
              <a:buFont typeface="Calibri" panose="020F0502020204030204" pitchFamily="34" charset="0"/>
              <a:buChar char="₋"/>
              <a:defRPr/>
            </a:pPr>
            <a:endParaRPr lang="en-US" sz="1050" kern="0" dirty="0">
              <a:solidFill>
                <a:prstClr val="white"/>
              </a:solidFill>
              <a:latin typeface="Calibri"/>
            </a:endParaRPr>
          </a:p>
          <a:p>
            <a:pPr algn="ctr">
              <a:lnSpc>
                <a:spcPct val="114000"/>
              </a:lnSpc>
              <a:defRPr/>
            </a:pPr>
            <a:r>
              <a:rPr lang="en-US" sz="1400" b="1" kern="0" dirty="0">
                <a:solidFill>
                  <a:prstClr val="white"/>
                </a:solidFill>
                <a:latin typeface="Calibri"/>
              </a:rPr>
              <a:t>Public Spaces</a:t>
            </a:r>
            <a:endParaRPr lang="nl-NL" sz="14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 Placeholder 6___"/>
          <p:cNvSpPr txBox="1">
            <a:spLocks/>
          </p:cNvSpPr>
          <p:nvPr/>
        </p:nvSpPr>
        <p:spPr>
          <a:xfrm>
            <a:off x="9647941" y="3476473"/>
            <a:ext cx="2054854" cy="1850377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lIns="0" tIns="0" rIns="0" bIns="0" spcCol="514382" anchor="ctr">
            <a:normAutofit/>
          </a:bodyPr>
          <a:lstStyle>
            <a:lvl1pPr marL="192842" indent="-192842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5684" indent="-192842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78526" indent="-192842" algn="l" defTabSz="9144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71368" indent="-192842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64210" indent="-204091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57052" indent="-204091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49893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42736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35578" indent="-192842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─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endParaRPr lang="en-US" sz="1400" dirty="0">
              <a:solidFill>
                <a:sysClr val="window" lastClr="FFFFFF"/>
              </a:solidFill>
              <a:latin typeface="Calibri"/>
            </a:endParaRPr>
          </a:p>
          <a:p>
            <a:pPr>
              <a:lnSpc>
                <a:spcPct val="114000"/>
              </a:lnSpc>
              <a:defRPr/>
            </a:pPr>
            <a:r>
              <a:rPr lang="en-US" sz="1400">
                <a:solidFill>
                  <a:sysClr val="window" lastClr="FFFFFF"/>
                </a:solidFill>
                <a:latin typeface="Calibri"/>
              </a:rPr>
              <a:t>Crowd </a:t>
            </a:r>
            <a:r>
              <a:rPr lang="en-US" sz="1400" dirty="0">
                <a:solidFill>
                  <a:sysClr val="window" lastClr="FFFFFF"/>
                </a:solidFill>
                <a:latin typeface="Calibri"/>
              </a:rPr>
              <a:t>control</a:t>
            </a:r>
          </a:p>
          <a:p>
            <a:pPr>
              <a:lnSpc>
                <a:spcPct val="114000"/>
              </a:lnSpc>
              <a:defRPr/>
            </a:pPr>
            <a:r>
              <a:rPr lang="en-US" sz="1400" dirty="0">
                <a:solidFill>
                  <a:sysClr val="window" lastClr="FFFFFF"/>
                </a:solidFill>
                <a:latin typeface="Calibri"/>
              </a:rPr>
              <a:t>Wayfinding</a:t>
            </a:r>
          </a:p>
          <a:p>
            <a:pPr>
              <a:lnSpc>
                <a:spcPct val="114000"/>
              </a:lnSpc>
              <a:defRPr/>
            </a:pPr>
            <a:r>
              <a:rPr lang="en-US" sz="1400">
                <a:solidFill>
                  <a:sysClr val="window" lastClr="FFFFFF"/>
                </a:solidFill>
                <a:latin typeface="Calibri"/>
              </a:rPr>
              <a:t>Advertising</a:t>
            </a:r>
          </a:p>
          <a:p>
            <a:pPr>
              <a:lnSpc>
                <a:spcPct val="114000"/>
              </a:lnSpc>
              <a:defRPr/>
            </a:pPr>
            <a:r>
              <a:rPr lang="en-US" sz="1400">
                <a:solidFill>
                  <a:sysClr val="window" lastClr="FFFFFF"/>
                </a:solidFill>
                <a:latin typeface="Calibri"/>
              </a:rPr>
              <a:t>Announcements</a:t>
            </a:r>
            <a:endParaRPr lang="en-US" sz="1400" dirty="0">
              <a:solidFill>
                <a:sysClr val="windowText" lastClr="000000"/>
              </a:solidFill>
              <a:latin typeface="Calibri"/>
            </a:endParaRPr>
          </a:p>
          <a:p>
            <a:pPr>
              <a:defRPr/>
            </a:pPr>
            <a:endParaRPr lang="en-US" sz="14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6329" y="5333625"/>
            <a:ext cx="15740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/>
              <a:t>Mainly with carpets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7876" y="5348790"/>
            <a:ext cx="19640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/>
              <a:t>Mainly with vinyl flooring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876" y="2007583"/>
            <a:ext cx="2041212" cy="1360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7941" y="1987414"/>
            <a:ext cx="2043898" cy="1355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04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164" y="1175489"/>
            <a:ext cx="5148249" cy="38593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58689" y="2481929"/>
            <a:ext cx="2193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Branded welcome in Tilburg, Netherlands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750AC-7FAF-4BE4-B635-8D779B088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15" y="3497375"/>
            <a:ext cx="2926080" cy="194995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8619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24"/>
          <a:stretch/>
        </p:blipFill>
        <p:spPr>
          <a:xfrm>
            <a:off x="4152958" y="1500246"/>
            <a:ext cx="5371945" cy="38726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4010" y="2918987"/>
            <a:ext cx="259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Guiding at Bold, Portugal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E519D-7191-4478-9D51-3F1D0EA95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947" y="3319097"/>
            <a:ext cx="3326068" cy="24969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6130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9853" y="1610549"/>
            <a:ext cx="293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Branded welcome at </a:t>
            </a:r>
            <a:br>
              <a:rPr lang="en-US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Google, Singapore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718" y="1438161"/>
            <a:ext cx="5358673" cy="357244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854" y="2432268"/>
            <a:ext cx="3281108" cy="30727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0862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084" y="1500243"/>
            <a:ext cx="5177640" cy="3857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505" y="2098121"/>
            <a:ext cx="2210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Branded welcome </a:t>
            </a:r>
            <a:br>
              <a:rPr lang="en-US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at KNVB, Netherlands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8DA37CA-A288-4AAB-8DF9-B7C30EE08E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001" y="2976866"/>
            <a:ext cx="3657600" cy="20656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93313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273" y="1062323"/>
            <a:ext cx="5641516" cy="42648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2854" y="2453105"/>
            <a:ext cx="218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Where is my seat?</a:t>
            </a:r>
          </a:p>
          <a:p>
            <a:pPr defTabSz="685783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Teatro Madrid, Spain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439" y="3327783"/>
            <a:ext cx="3392168" cy="226163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66466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71922" y="1026122"/>
            <a:ext cx="3725243" cy="3655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endParaRPr lang="en-US" sz="1400" b="1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1600" b="1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Luminous vinyl flooring</a:t>
            </a:r>
          </a:p>
          <a:p>
            <a:pPr algn="just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Enables the broadcast of luminous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messages, animated advertisement and promotions on the vinyl floor. </a:t>
            </a:r>
          </a:p>
          <a:p>
            <a:pPr algn="just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 lvl="1" algn="ctr">
              <a:lnSpc>
                <a:spcPct val="150000"/>
              </a:lnSpc>
            </a:pPr>
            <a:r>
              <a:rPr lang="en-US" sz="1600" dirty="0">
                <a:solidFill>
                  <a:schemeClr val="tx1"/>
                </a:solidFill>
              </a:rPr>
              <a:t>To provide </a:t>
            </a:r>
            <a:r>
              <a:rPr lang="en-US" sz="1600" b="1" dirty="0">
                <a:solidFill>
                  <a:schemeClr val="tx1"/>
                </a:solidFill>
              </a:rPr>
              <a:t>unique customer </a:t>
            </a:r>
          </a:p>
          <a:p>
            <a:pPr lvl="1" algn="ctr">
              <a:lnSpc>
                <a:spcPct val="150000"/>
              </a:lnSpc>
            </a:pPr>
            <a:r>
              <a:rPr lang="en-US" sz="1600" b="1" dirty="0">
                <a:solidFill>
                  <a:schemeClr val="tx1"/>
                </a:solidFill>
              </a:rPr>
              <a:t>experiences </a:t>
            </a:r>
            <a:r>
              <a:rPr lang="en-US" sz="1600" dirty="0">
                <a:solidFill>
                  <a:schemeClr val="tx1"/>
                </a:solidFill>
              </a:rPr>
              <a:t>and help </a:t>
            </a:r>
            <a:r>
              <a:rPr lang="en-US" sz="1600" b="1" dirty="0">
                <a:solidFill>
                  <a:schemeClr val="tx1"/>
                </a:solidFill>
              </a:rPr>
              <a:t>drive sales</a:t>
            </a:r>
            <a:endParaRPr lang="nl-NL" sz="1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61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34164</TotalTime>
  <Words>694</Words>
  <Application>Microsoft Office PowerPoint</Application>
  <PresentationFormat>Widescreen</PresentationFormat>
  <Paragraphs>183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centrale_sans</vt:lpstr>
      <vt:lpstr>Wingdings</vt:lpstr>
      <vt:lpstr>Office Theme</vt:lpstr>
      <vt:lpstr>PowerPoint Presentation</vt:lpstr>
      <vt:lpstr>Luminous flooring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In-store promotions</vt:lpstr>
      <vt:lpstr>In-store advertisement</vt:lpstr>
      <vt:lpstr>Shopping mall – commercial wayfinding</vt:lpstr>
      <vt:lpstr>Public spaces – announcement, crowd control, wayfinding, promotions, advertisement</vt:lpstr>
      <vt:lpstr>Flooring offers a great opportunity to display messages and animations</vt:lpstr>
      <vt:lpstr>Floor is a fantastic location to communicate</vt:lpstr>
      <vt:lpstr>Existing solutions show several drawbacks</vt:lpstr>
      <vt:lpstr>Our product portfolio</vt:lpstr>
      <vt:lpstr>LC Grid: our dynamic solution </vt:lpstr>
      <vt:lpstr>LC Symbol: our smallest solution</vt:lpstr>
      <vt:lpstr>Product: carpet</vt:lpstr>
      <vt:lpstr>Vinyl flooring range</vt:lpstr>
      <vt:lpstr>Vinyl flooring tiles – regular tiles main characteristics</vt:lpstr>
      <vt:lpstr>PowerPoint Presentation</vt:lpstr>
      <vt:lpstr>PowerPoint Presentation</vt:lpstr>
      <vt:lpstr>PowerPoint Presentation</vt:lpstr>
      <vt:lpstr>Frequently asked…</vt:lpstr>
      <vt:lpstr>PowerPoint Presentation</vt:lpstr>
    </vt:vector>
  </TitlesOfParts>
  <Company>Philips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Huibers</dc:creator>
  <cp:lastModifiedBy>Berno Ram</cp:lastModifiedBy>
  <cp:revision>58</cp:revision>
  <dcterms:created xsi:type="dcterms:W3CDTF">2017-03-22T08:44:00Z</dcterms:created>
  <dcterms:modified xsi:type="dcterms:W3CDTF">2018-05-03T01:48:04Z</dcterms:modified>
</cp:coreProperties>
</file>